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Agentic Agile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Multi-Agent Intelligence for Advanced Sprint Analytics and Leadership Decision-Making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5077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Platform Roadmap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0812" y="4203978"/>
            <a:ext cx="13068776" cy="30480"/>
          </a:xfrm>
          <a:prstGeom prst="roundRect">
            <a:avLst>
              <a:gd name="adj" fmla="val 109798"/>
            </a:avLst>
          </a:prstGeom>
          <a:solidFill>
            <a:srgbClr val="5C4E69"/>
          </a:solidFill>
          <a:ln/>
        </p:spPr>
      </p:sp>
      <p:sp>
        <p:nvSpPr>
          <p:cNvPr id="4" name="Shape 2"/>
          <p:cNvSpPr/>
          <p:nvPr/>
        </p:nvSpPr>
        <p:spPr>
          <a:xfrm>
            <a:off x="3295650" y="3534728"/>
            <a:ext cx="30480" cy="669250"/>
          </a:xfrm>
          <a:prstGeom prst="roundRect">
            <a:avLst>
              <a:gd name="adj" fmla="val 109798"/>
            </a:avLst>
          </a:prstGeom>
          <a:solidFill>
            <a:srgbClr val="5C4E69"/>
          </a:solidFill>
          <a:ln/>
        </p:spPr>
      </p:sp>
      <p:sp>
        <p:nvSpPr>
          <p:cNvPr id="5" name="Shape 3"/>
          <p:cNvSpPr/>
          <p:nvPr/>
        </p:nvSpPr>
        <p:spPr>
          <a:xfrm>
            <a:off x="3059906" y="3952994"/>
            <a:ext cx="501968" cy="501968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6" name="Text 4"/>
          <p:cNvSpPr/>
          <p:nvPr/>
        </p:nvSpPr>
        <p:spPr>
          <a:xfrm>
            <a:off x="3143607" y="3994845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1916430" y="17584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Phase 1: Foundation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003816" y="2240756"/>
            <a:ext cx="46141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Core agent deployment, basic dashboards, and FastAPI infrastructure establishment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5150" y="4203978"/>
            <a:ext cx="30480" cy="669250"/>
          </a:xfrm>
          <a:prstGeom prst="roundRect">
            <a:avLst>
              <a:gd name="adj" fmla="val 109798"/>
            </a:avLst>
          </a:prstGeom>
          <a:solidFill>
            <a:srgbClr val="5C4E69"/>
          </a:solidFill>
          <a:ln/>
        </p:spPr>
      </p:sp>
      <p:sp>
        <p:nvSpPr>
          <p:cNvPr id="10" name="Shape 8"/>
          <p:cNvSpPr/>
          <p:nvPr/>
        </p:nvSpPr>
        <p:spPr>
          <a:xfrm>
            <a:off x="5729407" y="3952994"/>
            <a:ext cx="501968" cy="501968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1" name="Text 9"/>
          <p:cNvSpPr/>
          <p:nvPr/>
        </p:nvSpPr>
        <p:spPr>
          <a:xfrm>
            <a:off x="5813107" y="3994845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4516993" y="5096351"/>
            <a:ext cx="2926675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Phase 2: Intelligence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3673316" y="5578673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analytics, predictive modelling, and Ask Susan conversational interface launch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4651" y="3534728"/>
            <a:ext cx="30480" cy="669250"/>
          </a:xfrm>
          <a:prstGeom prst="roundRect">
            <a:avLst>
              <a:gd name="adj" fmla="val 109798"/>
            </a:avLst>
          </a:prstGeom>
          <a:solidFill>
            <a:srgbClr val="5C4E69"/>
          </a:solidFill>
          <a:ln/>
        </p:spPr>
      </p:sp>
      <p:sp>
        <p:nvSpPr>
          <p:cNvPr id="15" name="Shape 13"/>
          <p:cNvSpPr/>
          <p:nvPr/>
        </p:nvSpPr>
        <p:spPr>
          <a:xfrm>
            <a:off x="8398907" y="3952994"/>
            <a:ext cx="501968" cy="501968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6" name="Text 14"/>
          <p:cNvSpPr/>
          <p:nvPr/>
        </p:nvSpPr>
        <p:spPr>
          <a:xfrm>
            <a:off x="8482608" y="3994845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7255431" y="17584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Phase 3: Automation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6342817" y="2240756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Agile Actions implementation, workflow automation, and proactive recommendation engine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304151" y="4203978"/>
            <a:ext cx="30480" cy="669250"/>
          </a:xfrm>
          <a:prstGeom prst="roundRect">
            <a:avLst>
              <a:gd name="adj" fmla="val 109798"/>
            </a:avLst>
          </a:prstGeom>
          <a:solidFill>
            <a:srgbClr val="5C4E69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68407" y="3952994"/>
            <a:ext cx="501968" cy="501968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21" name="Text 19"/>
          <p:cNvSpPr/>
          <p:nvPr/>
        </p:nvSpPr>
        <p:spPr>
          <a:xfrm>
            <a:off x="11152108" y="3994845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9924931" y="5096351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Phase 4: Evolution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9012317" y="5578673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 model refinement, enterprise integrations, and continuous capability enhancement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80812" y="6900505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Transform your Agile practice with intelligent, agent-driven insights that empower teams and leaders to deliver exceptional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1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Executive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2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Platform Vision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08152"/>
            <a:ext cx="3501509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intelligent, agent-driven platform that transforms raw Agile data into actionable insights across leadership and execution layers. Leveraging multi-agent orchestration to provide real-time analytics, predictive intelligence, and conversational interfaces.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72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Capabilities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3081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Autonomous data analysis through specialised agents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1132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Role-based dashboards for strategic and tactical views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9183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Natural language query processing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7234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Intelligent orchestration via LangGraph framework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7249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Multi-Agent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096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Three specialised agents work in concert to deliver comprehensive Agile intelligence, each focusing on distinct analytical capabilities whilst maintaining seamless coordination.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90612"/>
            <a:ext cx="4196358" cy="4391620"/>
          </a:xfrm>
          <a:prstGeom prst="roundRect">
            <a:avLst>
              <a:gd name="adj" fmla="val 811"/>
            </a:avLst>
          </a:prstGeom>
          <a:solidFill>
            <a:srgbClr val="43355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3217426"/>
            <a:ext cx="680442" cy="68044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3404473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4124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Analysis Agent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4615101"/>
            <a:ext cx="37427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Processes sprint metrics, velocity trends, burndown patterns, and team performance indicators. Identifies bottlenecks, predicts delivery risks, and generates insights from historical data patterns.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990612"/>
            <a:ext cx="4196358" cy="4391620"/>
          </a:xfrm>
          <a:prstGeom prst="roundRect">
            <a:avLst>
              <a:gd name="adj" fmla="val 811"/>
            </a:avLst>
          </a:prstGeom>
          <a:solidFill>
            <a:srgbClr val="433550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776" y="3217426"/>
            <a:ext cx="680442" cy="680442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404473"/>
            <a:ext cx="306110" cy="3061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43776" y="4124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Visualisation Agent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43776" y="4615101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Transforms complex datasets into intuitive visual representations. Generates dynamic charts, heatmaps, and interactive dashboards tailored to user roles and contextual requirements.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2990612"/>
            <a:ext cx="4196358" cy="4391620"/>
          </a:xfrm>
          <a:prstGeom prst="roundRect">
            <a:avLst>
              <a:gd name="adj" fmla="val 811"/>
            </a:avLst>
          </a:prstGeom>
          <a:solidFill>
            <a:srgbClr val="433550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3217426"/>
            <a:ext cx="680442" cy="680442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3404473"/>
            <a:ext cx="306110" cy="30611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66948" y="4124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Text-to-Query Agent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66948" y="4615101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Interprets natural language questions and converts them into precise data queries. Enables conversational analytics through the "Ask Susan" interface for instant insight retrieval.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56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699" y="2800588"/>
            <a:ext cx="5968484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Leadership-Level Analytics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2699" y="3649861"/>
            <a:ext cx="13345001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Strategic dashboards provide portfolio-level visibility, enabling data-driven decision-making for engineering directors, product leaders, and programme managers.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2699" y="4444127"/>
            <a:ext cx="1835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99" y="4733330"/>
            <a:ext cx="6580703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699" y="4870847"/>
            <a:ext cx="2753320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Portfolio Health Metrics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42699" y="5267920"/>
            <a:ext cx="6580703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Cross-team velocity trends, capacity utilisation, and delivery predictability scores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406997" y="4444127"/>
            <a:ext cx="1835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997" y="4733330"/>
            <a:ext cx="6580703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06997" y="4870847"/>
            <a:ext cx="3671054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Resource Allocation Intelligence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7406997" y="5267920"/>
            <a:ext cx="6580703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Team workload distribution, skill gap analysis, and optimisation recommendations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642699" y="6176843"/>
            <a:ext cx="1835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4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99" y="6446996"/>
            <a:ext cx="6580703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42699" y="6603563"/>
            <a:ext cx="2867978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Strategic Risk Indicators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642699" y="7000637"/>
            <a:ext cx="6580703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Early warning signals for delivery impediments, technical debt accumulation, and dependency conflicts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7406997" y="6176843"/>
            <a:ext cx="1835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04</a:t>
            </a:r>
            <a:endParaRPr lang="en-US" sz="14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997" y="6465332"/>
            <a:ext cx="6580703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406997" y="6603563"/>
            <a:ext cx="2295644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Investment Analysis</a:t>
            </a:r>
            <a:endParaRPr lang="en-US" sz="1800" dirty="0"/>
          </a:p>
        </p:txBody>
      </p:sp>
      <p:sp>
        <p:nvSpPr>
          <p:cNvPr id="20" name="Text 13"/>
          <p:cNvSpPr/>
          <p:nvPr/>
        </p:nvSpPr>
        <p:spPr>
          <a:xfrm>
            <a:off x="7406997" y="7000637"/>
            <a:ext cx="6580703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Feature ROI tracking, initiative progress monitoring, and value delivery metrics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060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618" y="2448520"/>
            <a:ext cx="5615821" cy="50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Scrum Master Level Analytics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1618" y="3351014"/>
            <a:ext cx="2205633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Operational Excellence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61618" y="3762137"/>
            <a:ext cx="7947660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Tactical dashboards empower Scrum Masters with sprint-level granularity, real-time ceremony insights, and team health monitoring capabilities.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61618" y="4419957"/>
            <a:ext cx="7947660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Sprint burndown and burnup tracking with predictive completion analysis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61618" y="4732734"/>
            <a:ext cx="7947660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Daily stand-up effectiveness metrics and blocker resolution times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61618" y="5045512"/>
            <a:ext cx="7947660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Retrospective action item tracking and implementation rates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61618" y="5358289"/>
            <a:ext cx="7947660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Team velocity consistency and capacity planning accuracy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61618" y="5671066"/>
            <a:ext cx="7947660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Individual contribution patterns and workload balance indicators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8908375" y="3351014"/>
            <a:ext cx="200608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Metrics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908375" y="3862388"/>
            <a:ext cx="5167908" cy="529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94%</a:t>
            </a:r>
            <a:endParaRPr lang="en-US" sz="4150" dirty="0"/>
          </a:p>
        </p:txBody>
      </p:sp>
      <p:sp>
        <p:nvSpPr>
          <p:cNvPr id="13" name="Text 10"/>
          <p:cNvSpPr/>
          <p:nvPr/>
        </p:nvSpPr>
        <p:spPr>
          <a:xfrm>
            <a:off x="10439638" y="4592360"/>
            <a:ext cx="2105382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Sprint Predictability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8908375" y="5244108"/>
            <a:ext cx="5167908" cy="529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2.3h</a:t>
            </a:r>
            <a:endParaRPr lang="en-US" sz="4150" dirty="0"/>
          </a:p>
        </p:txBody>
      </p:sp>
      <p:sp>
        <p:nvSpPr>
          <p:cNvPr id="15" name="Text 12"/>
          <p:cNvSpPr/>
          <p:nvPr/>
        </p:nvSpPr>
        <p:spPr>
          <a:xfrm>
            <a:off x="10489287" y="5974080"/>
            <a:ext cx="200608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Avg Resolution Time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8908375" y="6625828"/>
            <a:ext cx="5167908" cy="529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38</a:t>
            </a:r>
            <a:endParaRPr lang="en-US" sz="4150" dirty="0"/>
          </a:p>
        </p:txBody>
      </p:sp>
      <p:sp>
        <p:nvSpPr>
          <p:cNvPr id="17" name="Text 14"/>
          <p:cNvSpPr/>
          <p:nvPr/>
        </p:nvSpPr>
        <p:spPr>
          <a:xfrm>
            <a:off x="10489287" y="7355800"/>
            <a:ext cx="2006084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Velocity Points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92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AI-Powered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81645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Angelo 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306133"/>
            <a:ext cx="389393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Personalised analytics hub that adapts to user roles, preferences, and contextual needs. Dynamic widget arrangement with drill-down capabilities and customisable KPI tracking.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681645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Agile Actions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306133"/>
            <a:ext cx="389393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Intelligent automation for routine tasks including sprint planning suggestions, resource reallocation recommendations, and proactive risk mitigation strategies based on pattern recognition.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681645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Ask Susan Interface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306133"/>
            <a:ext cx="389393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Conversational AI assistant enabling natural language interaction with Agile data. Query historical trends, request custom reports, and receive contextual insights through intuitive dialogue.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8873609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Orchestration Framework: LangGraph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0925" y="1644491"/>
            <a:ext cx="1316855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LangGraph serves as the coordination backbone, managing agent interactions, workflow orchestration, and decision routing across the multi-agent ecosystem.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087047" y="3228618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Request Ingestion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30925" y="3680222"/>
            <a:ext cx="396656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queries and system events captured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0745" y="2547580"/>
            <a:ext cx="4608909" cy="4608909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1315" y="3375958"/>
            <a:ext cx="312420" cy="3124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2908" y="3061573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Intelligent Routing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932908" y="3513177"/>
            <a:ext cx="3966567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Request classified and routed to appropriate agents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745" y="2547580"/>
            <a:ext cx="4608909" cy="4608909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619" y="3768150"/>
            <a:ext cx="312420" cy="3124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2908" y="5522595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Agent Execution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9932908" y="5974199"/>
            <a:ext cx="3966567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Specialised agents process in parallel or sequence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745" y="2547580"/>
            <a:ext cx="4608909" cy="4608909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86427" y="6015454"/>
            <a:ext cx="312420" cy="3124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087047" y="5522595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Result Synthesis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730925" y="5974199"/>
            <a:ext cx="3966567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Outputs aggregated and formatted for delivery</a:t>
            </a:r>
            <a:endParaRPr lang="en-US" sz="16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0745" y="2547580"/>
            <a:ext cx="4608909" cy="460890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9123" y="5623262"/>
            <a:ext cx="312420" cy="31242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30925" y="7391400"/>
            <a:ext cx="1316855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State management ensures consistency whilst maintaining low-latency response times through optimised graph traversal and caching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706" y="545544"/>
            <a:ext cx="6927652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Technical Architecture Stack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92706" y="1559838"/>
            <a:ext cx="1655564" cy="1456849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81363" y="2149078"/>
            <a:ext cx="278249" cy="2782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6152" y="1757720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React Frontend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2546152" y="2185630"/>
            <a:ext cx="11193661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Component-based UI with responsive design, real-time updates via WebSocket connections, and progressive web app capabilities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2447211" y="3007162"/>
            <a:ext cx="11391543" cy="11430"/>
          </a:xfrm>
          <a:prstGeom prst="roundRect">
            <a:avLst>
              <a:gd name="adj" fmla="val 259762"/>
            </a:avLst>
          </a:prstGeom>
          <a:solidFill>
            <a:srgbClr val="5C4E69"/>
          </a:solidFill>
          <a:ln/>
        </p:spPr>
      </p:sp>
      <p:sp>
        <p:nvSpPr>
          <p:cNvPr id="8" name="Shape 5"/>
          <p:cNvSpPr/>
          <p:nvPr/>
        </p:nvSpPr>
        <p:spPr>
          <a:xfrm>
            <a:off x="692706" y="3115628"/>
            <a:ext cx="3311247" cy="1456849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205" y="3704868"/>
            <a:ext cx="278249" cy="27824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01835" y="3313509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FastAPI Backend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201835" y="3741420"/>
            <a:ext cx="953797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High-performance asynchronous API layer handling request validation, authentication, and coordination with agent services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4102894" y="4562951"/>
            <a:ext cx="9735860" cy="11430"/>
          </a:xfrm>
          <a:prstGeom prst="roundRect">
            <a:avLst>
              <a:gd name="adj" fmla="val 259762"/>
            </a:avLst>
          </a:prstGeom>
          <a:solidFill>
            <a:srgbClr val="5C4E69"/>
          </a:solidFill>
          <a:ln/>
        </p:spPr>
      </p:sp>
      <p:sp>
        <p:nvSpPr>
          <p:cNvPr id="13" name="Shape 9"/>
          <p:cNvSpPr/>
          <p:nvPr/>
        </p:nvSpPr>
        <p:spPr>
          <a:xfrm>
            <a:off x="692706" y="4671417"/>
            <a:ext cx="4966811" cy="1456849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6927" y="5260658"/>
            <a:ext cx="278249" cy="27824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57399" y="4869299"/>
            <a:ext cx="2597944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LangChain Integration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5857399" y="5297210"/>
            <a:ext cx="7882414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Agent component library providing prompt templates, output parsing, memory management, and tool integration capabilities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5758458" y="6118741"/>
            <a:ext cx="8080296" cy="11430"/>
          </a:xfrm>
          <a:prstGeom prst="roundRect">
            <a:avLst>
              <a:gd name="adj" fmla="val 259762"/>
            </a:avLst>
          </a:prstGeom>
          <a:solidFill>
            <a:srgbClr val="5C4E69"/>
          </a:solidFill>
          <a:ln/>
        </p:spPr>
      </p:sp>
      <p:sp>
        <p:nvSpPr>
          <p:cNvPr id="18" name="Shape 13"/>
          <p:cNvSpPr/>
          <p:nvPr/>
        </p:nvSpPr>
        <p:spPr>
          <a:xfrm>
            <a:off x="692706" y="6227207"/>
            <a:ext cx="6622494" cy="1456849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4769" y="6816447"/>
            <a:ext cx="278249" cy="27824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13082" y="6425089"/>
            <a:ext cx="2845356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LangGraph Orchestration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513082" y="6852999"/>
            <a:ext cx="6226731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Stateful workflow engine coordinating multi-agent interactions, managing execution graphs, and ensuring consistent data flow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563404"/>
            <a:ext cx="5890498" cy="64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Implementation Benefits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113" y="1715929"/>
            <a:ext cx="320135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Enhanced Decision Quality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7113" y="2240875"/>
            <a:ext cx="4019788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Leadership gains strategic foresight through predictive analytics and portfolio-level insights whilst Scrum Masters receive tactical intelligence for daily execution.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244346" y="1715929"/>
            <a:ext cx="281725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Operational Efficiency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244346" y="2240875"/>
            <a:ext cx="4019788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data collection, analysis, and reporting eliminate manual overhead. Teams spend less time generating reports and more time delivering value.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771578" y="1715929"/>
            <a:ext cx="281725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Continuous Improvement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771578" y="2240875"/>
            <a:ext cx="4156710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Pattern recognition identifies optimisation opportunities across sprints. Historical analysis informs process refinement and capability development.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570792" y="5298638"/>
            <a:ext cx="2520315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65%</a:t>
            </a:r>
            <a:endParaRPr lang="en-US" sz="40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209" y="4018002"/>
            <a:ext cx="3073598" cy="307359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102281" y="7347704"/>
            <a:ext cx="345745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Reduction in reporting time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054923" y="5298638"/>
            <a:ext cx="2520315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40%</a:t>
            </a:r>
            <a:endParaRPr lang="en-US" sz="40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341" y="4018002"/>
            <a:ext cx="3073598" cy="307359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906453" y="7347704"/>
            <a:ext cx="281725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Faster decision cycles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10538936" y="5298638"/>
            <a:ext cx="2520315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28%</a:t>
            </a:r>
            <a:endParaRPr lang="en-US" sz="40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354" y="4018002"/>
            <a:ext cx="3073598" cy="307359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26529" y="7347704"/>
            <a:ext cx="2945249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Improved predictability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2025-10-30T03:07:40Z</dcterms:created>
  <dcterms:modified xsi:type="dcterms:W3CDTF">2025-10-30T03:07:40Z</dcterms:modified>
</cp:coreProperties>
</file>